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9" r:id="rId18"/>
    <p:sldId id="273" r:id="rId19"/>
    <p:sldId id="274" r:id="rId20"/>
    <p:sldId id="275" r:id="rId21"/>
    <p:sldId id="276" r:id="rId22"/>
    <p:sldId id="277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Parental Fluids Therapy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Fluids and electrolytes disturbances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>
                <a:cs typeface="Courier New" pitchFamily="49" charset="0"/>
              </a:rPr>
              <a:t>Electrolyte solutions  (Crystalloid)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fluids that consist of water and dissolved crystals, such as salts.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Used as maintenance fluids to correct body fluids and electrolyte deficit .</a:t>
            </a:r>
          </a:p>
          <a:p>
            <a:pPr marL="548640" indent="-411480">
              <a:lnSpc>
                <a:spcPct val="80000"/>
              </a:lnSpc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GB" b="1" dirty="0" smtClean="0">
                <a:solidFill>
                  <a:schemeClr val="bg2">
                    <a:lumMod val="50000"/>
                  </a:schemeClr>
                </a:solidFill>
              </a:rPr>
              <a:t>Commonly used solutions are:                </a:t>
            </a:r>
          </a:p>
          <a:p>
            <a:pPr marL="548640" indent="-411480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GB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-Normal saline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548640" indent="-411480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GB" dirty="0" smtClean="0"/>
              <a:t>(0.9% sodium chloride solution).</a:t>
            </a:r>
          </a:p>
          <a:p>
            <a:pPr marL="548640" indent="-411480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-</a:t>
            </a:r>
            <a:r>
              <a:rPr lang="en-GB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Ringer’s solutions</a:t>
            </a: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pPr marL="548640" indent="-411480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GB" dirty="0" smtClean="0"/>
              <a:t>(which contain sodium, chloride, potassium, and calcium.  </a:t>
            </a:r>
          </a:p>
          <a:p>
            <a:pPr marL="548640" indent="-411480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GB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-</a:t>
            </a:r>
            <a:r>
              <a:rPr lang="en-GB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Lactated Ringer’s solutions </a:t>
            </a:r>
          </a:p>
          <a:p>
            <a:pPr marL="548640" indent="-411480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GB" dirty="0" smtClean="0"/>
              <a:t>(which contain sodium, chloride, potassium ,calcium and lactate) . 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 smtClean="0"/>
              <a:t>Volume expanders (Colloid)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cs typeface="Times New Roman" pitchFamily="18" charset="0"/>
              </a:rPr>
              <a:t>Are used to increase the blood volume following severe loss of blood (haemorrhage) or loss of plasma ( severe burns).</a:t>
            </a:r>
          </a:p>
          <a:p>
            <a:pPr>
              <a:buNone/>
            </a:pPr>
            <a:endParaRPr lang="en-GB" dirty="0" smtClean="0">
              <a:cs typeface="Times New Roman" pitchFamily="18" charset="0"/>
            </a:endParaRPr>
          </a:p>
          <a:p>
            <a:r>
              <a:rPr lang="en-GB" dirty="0" smtClean="0">
                <a:cs typeface="Times New Roman" pitchFamily="18" charset="0"/>
              </a:rPr>
              <a:t>Expanders present in </a:t>
            </a:r>
            <a:r>
              <a:rPr lang="en-GB" dirty="0" err="1" smtClean="0">
                <a:cs typeface="Times New Roman" pitchFamily="18" charset="0"/>
              </a:rPr>
              <a:t>dextran</a:t>
            </a:r>
            <a:r>
              <a:rPr lang="en-GB" dirty="0" smtClean="0">
                <a:cs typeface="Times New Roman" pitchFamily="18" charset="0"/>
              </a:rPr>
              <a:t>, plasma, and albumin.</a:t>
            </a:r>
          </a:p>
          <a:p>
            <a:endParaRPr lang="ar-SA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Administering IV Fluids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Choosing IV Site</a:t>
            </a:r>
          </a:p>
          <a:p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Peripheral veins: </a:t>
            </a:r>
          </a:p>
          <a:p>
            <a:pPr>
              <a:buNone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Arm veins are most</a:t>
            </a:r>
          </a:p>
          <a:p>
            <a:pPr>
              <a:buNone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commonly used</a:t>
            </a:r>
          </a:p>
          <a:p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Central veins:</a:t>
            </a:r>
          </a:p>
          <a:p>
            <a:pPr>
              <a:buNone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Subclavian and</a:t>
            </a:r>
          </a:p>
          <a:p>
            <a:pPr>
              <a:buNone/>
            </a:pPr>
            <a:r>
              <a:rPr lang="en-US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jugular veins 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4" name="Picture 4" descr="E:\Suvarna\Connection\CD\Smeltzer IRDVD\Project SRC\Beta 1\PPT images\figure_14-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1371600"/>
            <a:ext cx="4876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en-US" sz="31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Consideration during selecting venipuncture site</a:t>
            </a: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Condition of the vein</a:t>
            </a:r>
          </a:p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Type of fluids or medication to be infused</a:t>
            </a:r>
          </a:p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Duration of therapy </a:t>
            </a:r>
          </a:p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Patients’ age and size</a:t>
            </a:r>
          </a:p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Weather the patient is right or left handed</a:t>
            </a:r>
          </a:p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Patients medical history and current health status</a:t>
            </a:r>
          </a:p>
          <a:p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Skill of the person performing the venipuncture</a:t>
            </a:r>
            <a:endParaRPr lang="en-GB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Equipment of parenteral therapy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Cannulas: </a:t>
            </a:r>
            <a:r>
              <a:rPr lang="en-US" sz="2800" dirty="0" smtClean="0"/>
              <a:t>length: ¾ to 1.25 inches, 20-22 Gauge; larger gauge for viscous solution, 14-18 for blood  administration and trauma patients</a:t>
            </a:r>
          </a:p>
          <a:p>
            <a:endParaRPr lang="en-US" sz="2800" dirty="0" smtClean="0"/>
          </a:p>
          <a:p>
            <a:endParaRPr lang="en-GB" sz="2800" dirty="0"/>
          </a:p>
        </p:txBody>
      </p:sp>
      <p:pic>
        <p:nvPicPr>
          <p:cNvPr id="6" name="Picture 2" descr="C:\Users\willson\Pictures\I.V.-Cannula-with-port-wing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3276600"/>
            <a:ext cx="3733800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/>
          <a:lstStyle/>
          <a:p>
            <a:r>
              <a:rPr lang="en-US" dirty="0" smtClean="0"/>
              <a:t>Solution bag or container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IV set</a:t>
            </a:r>
          </a:p>
          <a:p>
            <a:endParaRPr lang="en-GB" dirty="0"/>
          </a:p>
        </p:txBody>
      </p:sp>
      <p:pic>
        <p:nvPicPr>
          <p:cNvPr id="7" name="Picture 2" descr="C:\Users\willson\Pictures\iv soluti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1066800"/>
            <a:ext cx="2286000" cy="2133600"/>
          </a:xfrm>
          <a:prstGeom prst="rect">
            <a:avLst/>
          </a:prstGeom>
          <a:noFill/>
        </p:spPr>
      </p:pic>
      <p:pic>
        <p:nvPicPr>
          <p:cNvPr id="8" name="Picture 2" descr="C:\Users\willson\Pictures\iv s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3733800"/>
            <a:ext cx="2362201" cy="205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Nursing management of the patient receiving IV Therapy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Selecting the appropriate venipuncture site, type of </a:t>
            </a:r>
            <a:r>
              <a:rPr lang="en-US" dirty="0" err="1" smtClean="0"/>
              <a:t>cannulas</a:t>
            </a:r>
            <a:r>
              <a:rPr lang="en-US" dirty="0" smtClean="0"/>
              <a:t> and technique of vein entry: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dirty="0" smtClean="0"/>
              <a:t>Cleanse infusion site.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dirty="0" smtClean="0"/>
              <a:t>2- Excessive hair at selected site should be clipped with scissor 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dirty="0" smtClean="0"/>
              <a:t>3- Cleanse I.V site with effective topical antiseptic.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dirty="0" smtClean="0"/>
              <a:t>4- Made </a:t>
            </a:r>
            <a:r>
              <a:rPr lang="en-US" i="1" dirty="0" smtClean="0"/>
              <a:t>Venipuncture a</a:t>
            </a:r>
            <a:r>
              <a:rPr lang="en-US" dirty="0" smtClean="0"/>
              <a:t>t a 10 to 30 degree angle</a:t>
            </a:r>
            <a:endParaRPr lang="en-GB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management: continue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Patient teaching :venipuncture, length of infusion, activity restriction</a:t>
            </a:r>
          </a:p>
          <a:p>
            <a:r>
              <a:rPr lang="en-US" dirty="0" smtClean="0"/>
              <a:t>Preparing the IV site</a:t>
            </a:r>
          </a:p>
          <a:p>
            <a:r>
              <a:rPr lang="en-US" dirty="0" smtClean="0"/>
              <a:t>Assess the solution: sterile, clear, no small particles, no leakage, not expired</a:t>
            </a:r>
          </a:p>
          <a:p>
            <a:r>
              <a:rPr lang="en-US" dirty="0" smtClean="0"/>
              <a:t>Preparing and reading the </a:t>
            </a:r>
            <a:r>
              <a:rPr lang="en-US" dirty="0" err="1" smtClean="0"/>
              <a:t>lable</a:t>
            </a:r>
            <a:r>
              <a:rPr lang="en-US" dirty="0" smtClean="0"/>
              <a:t> on the solution</a:t>
            </a:r>
          </a:p>
          <a:p>
            <a:r>
              <a:rPr lang="en-US" dirty="0" smtClean="0">
                <a:cs typeface="Times New Roman" pitchFamily="18" charset="0"/>
              </a:rPr>
              <a:t>Determine the compatibility of all fluid and additives</a:t>
            </a:r>
            <a:endParaRPr lang="en-US" dirty="0" smtClean="0"/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/>
          <a:lstStyle/>
          <a:p>
            <a:r>
              <a:rPr lang="en-US" dirty="0" smtClean="0"/>
              <a:t>Observe IV set for crack, hole, missing clamp, expired date</a:t>
            </a:r>
          </a:p>
          <a:p>
            <a:r>
              <a:rPr lang="en-US" dirty="0" smtClean="0">
                <a:cs typeface="Times New Roman" pitchFamily="18" charset="0"/>
              </a:rPr>
              <a:t>Assess any allergies and arm placement preference.</a:t>
            </a:r>
          </a:p>
          <a:p>
            <a:r>
              <a:rPr lang="en-US" dirty="0" smtClean="0">
                <a:cs typeface="Times New Roman" pitchFamily="18" charset="0"/>
              </a:rPr>
              <a:t> Assess any planned surgeries.</a:t>
            </a:r>
          </a:p>
          <a:p>
            <a:r>
              <a:rPr lang="en-US" dirty="0" smtClean="0">
                <a:cs typeface="Times New Roman" pitchFamily="18" charset="0"/>
              </a:rPr>
              <a:t>Assess patient’s activities of daily living.</a:t>
            </a:r>
          </a:p>
          <a:p>
            <a:r>
              <a:rPr lang="en-US" dirty="0" smtClean="0">
                <a:cs typeface="Times New Roman" pitchFamily="18" charset="0"/>
              </a:rPr>
              <a:t>Assess type and duration of I.V therapy, amount, and rate. </a:t>
            </a:r>
          </a:p>
          <a:p>
            <a:endParaRPr lang="ar-SA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diagnosis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cs typeface="Times New Roman" pitchFamily="18" charset="0"/>
              </a:rPr>
              <a:t>Anxiety (mild, moderate, severe) related to threat regarding therapy. </a:t>
            </a:r>
          </a:p>
          <a:p>
            <a:r>
              <a:rPr lang="en-US" dirty="0" smtClean="0">
                <a:cs typeface="Times New Roman" pitchFamily="18" charset="0"/>
              </a:rPr>
              <a:t>Fluid volume excess. </a:t>
            </a:r>
          </a:p>
          <a:p>
            <a:r>
              <a:rPr lang="en-US" dirty="0" smtClean="0">
                <a:cs typeface="Times New Roman" pitchFamily="18" charset="0"/>
              </a:rPr>
              <a:t>Fluid volume deficit. </a:t>
            </a:r>
          </a:p>
          <a:p>
            <a:r>
              <a:rPr lang="en-US" dirty="0" smtClean="0">
                <a:cs typeface="Times New Roman" pitchFamily="18" charset="0"/>
              </a:rPr>
              <a:t>Risk for infection. </a:t>
            </a:r>
          </a:p>
          <a:p>
            <a:r>
              <a:rPr lang="en-US" dirty="0" smtClean="0">
                <a:cs typeface="Times New Roman" pitchFamily="18" charset="0"/>
              </a:rPr>
              <a:t>Risk for sleep pattern disturbance. </a:t>
            </a:r>
          </a:p>
          <a:p>
            <a:r>
              <a:rPr lang="en-US" dirty="0" smtClean="0">
                <a:cs typeface="Times New Roman" pitchFamily="18" charset="0"/>
              </a:rPr>
              <a:t>Knowledge deficit related to </a:t>
            </a:r>
          </a:p>
          <a:p>
            <a:pPr>
              <a:buNone/>
            </a:pPr>
            <a:r>
              <a:rPr lang="en-US" dirty="0" smtClean="0">
                <a:cs typeface="Times New Roman" pitchFamily="18" charset="0"/>
              </a:rPr>
              <a:t>I.V therapy.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Indication of Parental fluid therapy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provide water and electrolytes and nutrients to meet daily requirement</a:t>
            </a:r>
          </a:p>
          <a:p>
            <a:r>
              <a:rPr lang="en-US" dirty="0" smtClean="0"/>
              <a:t>To replace water and correct electrolytes deficit</a:t>
            </a:r>
          </a:p>
          <a:p>
            <a:r>
              <a:rPr lang="en-US" dirty="0" smtClean="0"/>
              <a:t>To administer medications and blood products</a:t>
            </a:r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Identify expected outcomes which focus on:</a:t>
            </a:r>
          </a:p>
          <a:p>
            <a:r>
              <a:rPr lang="en-US" dirty="0" smtClean="0">
                <a:cs typeface="Times New Roman" pitchFamily="18" charset="0"/>
              </a:rPr>
              <a:t> preventing complications from  I.V therapy.</a:t>
            </a:r>
          </a:p>
          <a:p>
            <a:r>
              <a:rPr lang="en-US" dirty="0" smtClean="0">
                <a:cs typeface="Times New Roman" pitchFamily="18" charset="0"/>
              </a:rPr>
              <a:t> minimal discomfort to the patient.</a:t>
            </a:r>
          </a:p>
          <a:p>
            <a:r>
              <a:rPr lang="en-US" dirty="0" smtClean="0">
                <a:cs typeface="Times New Roman" pitchFamily="18" charset="0"/>
              </a:rPr>
              <a:t>restoration of normal fluid and electrolyte balance .</a:t>
            </a:r>
          </a:p>
          <a:p>
            <a:r>
              <a:rPr lang="en-US" dirty="0" smtClean="0">
                <a:cs typeface="Times New Roman" pitchFamily="18" charset="0"/>
              </a:rPr>
              <a:t> patient’s ability to verbalize complications.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Implementation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b="1" i="1" u="sng" dirty="0" smtClean="0">
                <a:solidFill>
                  <a:schemeClr val="bg2">
                    <a:lumMod val="50000"/>
                  </a:schemeClr>
                </a:solidFill>
              </a:rPr>
              <a:t>I. Implementation during initiation phase</a:t>
            </a:r>
            <a:endParaRPr lang="en-US" u="sng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b="1" i="1" dirty="0" smtClean="0">
                <a:solidFill>
                  <a:schemeClr val="tx2"/>
                </a:solidFill>
              </a:rPr>
              <a:t>A) Solution preparation</a:t>
            </a:r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en-US" i="1" dirty="0" smtClean="0"/>
              <a:t>the nurse should be: </a:t>
            </a:r>
            <a:endParaRPr lang="en-US" dirty="0" smtClean="0"/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Label the I.V container.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Avoid the use of felt-tip pens or permanent markers on plastic bag.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Hang I.V bag or bottle .</a:t>
            </a:r>
          </a:p>
          <a:p>
            <a:endParaRPr lang="en-GB" dirty="0"/>
          </a:p>
        </p:txBody>
      </p:sp>
      <p:pic>
        <p:nvPicPr>
          <p:cNvPr id="4" name="Picture 2" descr="C:\Users\willson\Pictures\hang i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3505200"/>
            <a:ext cx="3048000" cy="2514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b="1" i="1" dirty="0" smtClean="0">
                <a:solidFill>
                  <a:schemeClr val="tx2"/>
                </a:solidFill>
              </a:rPr>
              <a:t>B-Regulating flow rate  </a:t>
            </a:r>
          </a:p>
          <a:p>
            <a:pPr>
              <a:buNone/>
            </a:pPr>
            <a:r>
              <a:rPr lang="en-US" i="1" dirty="0" smtClean="0"/>
              <a:t>The nurse calculate the infusion rate by using the following formula :</a:t>
            </a:r>
          </a:p>
          <a:p>
            <a:pPr>
              <a:buNone/>
            </a:pPr>
            <a:r>
              <a:rPr lang="en-US" i="1" dirty="0" err="1" smtClean="0"/>
              <a:t>Gtt</a:t>
            </a:r>
            <a:r>
              <a:rPr lang="en-US" i="1" dirty="0" smtClean="0"/>
              <a:t>/</a:t>
            </a:r>
            <a:r>
              <a:rPr lang="en-US" i="1" dirty="0" err="1" smtClean="0"/>
              <a:t>mlof</a:t>
            </a:r>
            <a:r>
              <a:rPr lang="en-US" i="1" dirty="0" smtClean="0"/>
              <a:t> infusion set/60(min in hr)× total hourly </a:t>
            </a:r>
            <a:r>
              <a:rPr lang="en-US" i="1" dirty="0" err="1" smtClean="0"/>
              <a:t>vol</a:t>
            </a:r>
            <a:r>
              <a:rPr lang="en-US" i="1" dirty="0" smtClean="0"/>
              <a:t>= </a:t>
            </a:r>
            <a:r>
              <a:rPr lang="en-US" i="1" dirty="0" err="1" smtClean="0"/>
              <a:t>gtt</a:t>
            </a:r>
            <a:r>
              <a:rPr lang="en-US" i="1" dirty="0" smtClean="0"/>
              <a:t> /min</a:t>
            </a:r>
          </a:p>
          <a:p>
            <a:endParaRPr lang="en-US" i="1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 fontScale="92500"/>
          </a:bodyPr>
          <a:lstStyle/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b="1" i="1" u="sng" dirty="0" smtClean="0">
                <a:solidFill>
                  <a:schemeClr val="bg2">
                    <a:lumMod val="50000"/>
                  </a:schemeClr>
                </a:solidFill>
              </a:rPr>
              <a:t>II. Implementation during maintenance phase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</a:rPr>
              <a:t>A</a:t>
            </a:r>
            <a:r>
              <a:rPr lang="en-US" b="1" i="1" dirty="0" smtClean="0">
                <a:solidFill>
                  <a:schemeClr val="tx2"/>
                </a:solidFill>
              </a:rPr>
              <a:t>) Monitoring I.V infusion therapy</a:t>
            </a:r>
            <a:r>
              <a:rPr lang="en-US" i="1" dirty="0" smtClean="0"/>
              <a:t>: the nurse should :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inspect the tubing.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inspect the I.V set at routine 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dirty="0" smtClean="0"/>
              <a:t>intervals at least daily.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Monitor vital signs 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recount the flow rate after 5 and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dirty="0" smtClean="0"/>
              <a:t> 15 minutes after initiation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85000" lnSpcReduction="10000"/>
          </a:bodyPr>
          <a:lstStyle/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</a:rPr>
              <a:t>B) Intermittent flushing of I.V lines</a:t>
            </a:r>
            <a:endParaRPr lang="en-US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Peripheral intermittent are usually flushed with saline (2-3 ml 0.9% NS.)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b="1" i="1" dirty="0" smtClean="0">
                <a:solidFill>
                  <a:schemeClr val="accent5">
                    <a:lumMod val="50000"/>
                  </a:schemeClr>
                </a:solidFill>
              </a:rPr>
              <a:t>C) Replacing equipments (I.V container, I.V set, I.V dressing):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I.V container should be changed when it is empty.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I.V set should be changed every 24 hours.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The site should be inspected and palpated for tenderness every shift or daily/</a:t>
            </a:r>
            <a:r>
              <a:rPr lang="en-US" dirty="0" err="1" smtClean="0"/>
              <a:t>cannula</a:t>
            </a:r>
            <a:r>
              <a:rPr lang="en-US" dirty="0" smtClean="0"/>
              <a:t> should be changed every 72hours and if needs.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I.V dressing should be changed daily and when needed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ar-SA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b="1" i="1" u="sng" dirty="0" smtClean="0">
                <a:solidFill>
                  <a:schemeClr val="bg2">
                    <a:lumMod val="50000"/>
                  </a:schemeClr>
                </a:solidFill>
              </a:rPr>
              <a:t>III. Implementation during phase of discontinuing an I.V infusion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The nurse never use scissors to remove the tape or dressing.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Apply pressure to the site for 2 to 3 minutes using a dry, sterile gauze pad.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Inspect the catheter for intactness.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/>
              <a:t>The arm or hand may be flexed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dirty="0" smtClean="0"/>
              <a:t> or extended several times.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Recording and reporting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Type of fluid, amount, flow rate, and any drug added. </a:t>
            </a:r>
          </a:p>
          <a:p>
            <a:r>
              <a:rPr lang="en-US" dirty="0" smtClean="0">
                <a:cs typeface="Times New Roman" pitchFamily="18" charset="0"/>
              </a:rPr>
              <a:t>Insertion site. </a:t>
            </a:r>
          </a:p>
          <a:p>
            <a:r>
              <a:rPr lang="en-US" dirty="0" smtClean="0">
                <a:cs typeface="Times New Roman" pitchFamily="18" charset="0"/>
              </a:rPr>
              <a:t>Size and type of I.V catheter or needle. </a:t>
            </a:r>
          </a:p>
          <a:p>
            <a:r>
              <a:rPr lang="en-US" dirty="0" smtClean="0">
                <a:cs typeface="Times New Roman" pitchFamily="18" charset="0"/>
              </a:rPr>
              <a:t>The use of pump. </a:t>
            </a:r>
          </a:p>
          <a:p>
            <a:r>
              <a:rPr lang="en-US" dirty="0" smtClean="0">
                <a:cs typeface="Times New Roman" pitchFamily="18" charset="0"/>
              </a:rPr>
              <a:t>When infusion was begun and discontinuing. </a:t>
            </a:r>
          </a:p>
          <a:p>
            <a:r>
              <a:rPr lang="en-US" dirty="0" smtClean="0">
                <a:cs typeface="Times New Roman" pitchFamily="18" charset="0"/>
              </a:rPr>
              <a:t>Expected time to change I.V bag or bottle, tubing, </a:t>
            </a:r>
            <a:r>
              <a:rPr lang="en-US" dirty="0" err="1" smtClean="0">
                <a:cs typeface="Times New Roman" pitchFamily="18" charset="0"/>
              </a:rPr>
              <a:t>cannula</a:t>
            </a:r>
            <a:r>
              <a:rPr lang="en-US" dirty="0" smtClean="0">
                <a:cs typeface="Times New Roman" pitchFamily="18" charset="0"/>
              </a:rPr>
              <a:t>, and dressing.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Any side effect. </a:t>
            </a:r>
          </a:p>
          <a:p>
            <a:r>
              <a:rPr lang="en-US" dirty="0" smtClean="0">
                <a:cs typeface="Times New Roman" pitchFamily="18" charset="0"/>
              </a:rPr>
              <a:t>Type and amount of flush solution. </a:t>
            </a:r>
          </a:p>
          <a:p>
            <a:r>
              <a:rPr lang="en-US" dirty="0" smtClean="0">
                <a:cs typeface="Times New Roman" pitchFamily="18" charset="0"/>
              </a:rPr>
              <a:t>Intake and output every shift, daily weight. </a:t>
            </a:r>
          </a:p>
          <a:p>
            <a:r>
              <a:rPr lang="en-US" dirty="0" smtClean="0">
                <a:cs typeface="Times New Roman" pitchFamily="18" charset="0"/>
              </a:rPr>
              <a:t>Temperature every 4 hours. </a:t>
            </a:r>
          </a:p>
          <a:p>
            <a:r>
              <a:rPr lang="en-US" dirty="0" smtClean="0">
                <a:cs typeface="Times New Roman" pitchFamily="18" charset="0"/>
              </a:rPr>
              <a:t>Blood glucose monitoring every 6 hours, and rate of infusion.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Times New Roman" pitchFamily="18" charset="0"/>
              </a:rPr>
              <a:t>Produce therapeutic response to medication, fluid and electrolyte balance. </a:t>
            </a:r>
          </a:p>
          <a:p>
            <a:r>
              <a:rPr lang="en-US" dirty="0" smtClean="0">
                <a:cs typeface="Times New Roman" pitchFamily="18" charset="0"/>
              </a:rPr>
              <a:t>Observe functioning and patency of I.V system. </a:t>
            </a:r>
          </a:p>
          <a:p>
            <a:r>
              <a:rPr lang="en-US" dirty="0" smtClean="0">
                <a:cs typeface="Times New Roman" pitchFamily="18" charset="0"/>
              </a:rPr>
              <a:t>Absence of complications</a:t>
            </a:r>
            <a:endParaRPr lang="en-GB" dirty="0"/>
          </a:p>
        </p:txBody>
      </p:sp>
      <p:pic>
        <p:nvPicPr>
          <p:cNvPr id="4" name="Picture 2" descr="C:\Users\willson\Pictures\nurse iv flu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3429000"/>
            <a:ext cx="2667000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Complications of IV therapy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Fluid overload</a:t>
            </a:r>
          </a:p>
          <a:p>
            <a:r>
              <a:rPr lang="en-US" dirty="0" smtClean="0"/>
              <a:t>Air embolism</a:t>
            </a:r>
          </a:p>
          <a:p>
            <a:r>
              <a:rPr lang="en-US" dirty="0" smtClean="0"/>
              <a:t>Septicemia, other infections</a:t>
            </a:r>
          </a:p>
          <a:p>
            <a:r>
              <a:rPr lang="en-US" dirty="0" smtClean="0"/>
              <a:t>Infiltration, </a:t>
            </a:r>
            <a:r>
              <a:rPr lang="en-US" dirty="0" err="1" smtClean="0"/>
              <a:t>extravasation</a:t>
            </a:r>
            <a:endParaRPr lang="en-US" dirty="0" smtClean="0"/>
          </a:p>
          <a:p>
            <a:r>
              <a:rPr lang="en-US" dirty="0" smtClean="0"/>
              <a:t>Phlebitis</a:t>
            </a:r>
          </a:p>
          <a:p>
            <a:r>
              <a:rPr lang="en-US" dirty="0" err="1" smtClean="0"/>
              <a:t>Thrombophlebitis</a:t>
            </a:r>
            <a:endParaRPr lang="en-US" dirty="0" smtClean="0"/>
          </a:p>
          <a:p>
            <a:r>
              <a:rPr lang="en-US" dirty="0" smtClean="0"/>
              <a:t>Hematoma</a:t>
            </a:r>
          </a:p>
          <a:p>
            <a:r>
              <a:rPr lang="en-US" dirty="0" smtClean="0"/>
              <a:t>Clotting, obstruction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dirty="0" smtClean="0"/>
              <a:t>IV solutions contain dextrose or electrolytes mixed in various proportions with water</a:t>
            </a:r>
          </a:p>
          <a:p>
            <a:endParaRPr lang="en-US" dirty="0" smtClean="0"/>
          </a:p>
          <a:p>
            <a:endParaRPr lang="en-GB" dirty="0"/>
          </a:p>
        </p:txBody>
      </p:sp>
      <p:pic>
        <p:nvPicPr>
          <p:cNvPr id="7" name="Picture 2" descr="C:\Users\willson\Pictures\parenteral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362200"/>
            <a:ext cx="3276600" cy="3505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1470025"/>
          </a:xfrm>
        </p:spPr>
        <p:txBody>
          <a:bodyPr/>
          <a:lstStyle/>
          <a:p>
            <a:r>
              <a:rPr lang="en-US" dirty="0" smtClean="0"/>
              <a:t>Acid Base disturbance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Fluids and electrolytes imbalances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Plasma  pH is an indicator of hydrogen ion (H+) concentration</a:t>
            </a:r>
          </a:p>
          <a:p>
            <a:r>
              <a:rPr lang="en-US" dirty="0" smtClean="0"/>
              <a:t>Homeostatic mechanisms (buffer system) keep pH within a normal range (7.35-7.45)</a:t>
            </a:r>
          </a:p>
          <a:p>
            <a:r>
              <a:rPr lang="en-US" dirty="0" smtClean="0"/>
              <a:t>Buffer systems prevent major changes in the pH of body fluids by removing or releasing H+</a:t>
            </a:r>
          </a:p>
          <a:p>
            <a:r>
              <a:rPr lang="en-US" dirty="0" smtClean="0"/>
              <a:t>Major extracellular fluid buffer system;</a:t>
            </a:r>
            <a:br>
              <a:rPr lang="en-US" dirty="0" smtClean="0"/>
            </a:br>
            <a:r>
              <a:rPr lang="en-US" dirty="0" smtClean="0"/>
              <a:t>bicarbonate-carbonic acid buffer system regulated by kidney</a:t>
            </a:r>
          </a:p>
          <a:p>
            <a:r>
              <a:rPr lang="en-US" dirty="0" smtClean="0"/>
              <a:t>Lungs under control of medulla regulate CO2, carbonic acid in ECF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Acid base disturbance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None/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1- </a:t>
            </a:r>
            <a:r>
              <a:rPr lang="en-US" sz="2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Acedosis</a:t>
            </a:r>
            <a:r>
              <a:rPr lang="en-US" sz="2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: 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Increased concentration H+</a:t>
            </a:r>
          </a:p>
          <a:p>
            <a:pPr lvl="2">
              <a:lnSpc>
                <a:spcPct val="80000"/>
              </a:lnSpc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Increased acidity </a:t>
            </a:r>
          </a:p>
          <a:p>
            <a:pPr lvl="2">
              <a:lnSpc>
                <a:spcPct val="80000"/>
              </a:lnSpc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Lower the pH: below 7.35 </a:t>
            </a:r>
          </a:p>
          <a:p>
            <a:pPr lvl="2">
              <a:lnSpc>
                <a:spcPct val="80000"/>
              </a:lnSpc>
              <a:buNone/>
            </a:pPr>
            <a:endParaRPr lang="en-US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lvl="2">
              <a:lnSpc>
                <a:spcPct val="80000"/>
              </a:lnSpc>
              <a:buNone/>
            </a:pPr>
            <a:r>
              <a:rPr lang="en-US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2-Alkalosis</a:t>
            </a:r>
          </a:p>
          <a:p>
            <a:pPr lvl="1">
              <a:lnSpc>
                <a:spcPct val="80000"/>
              </a:lnSpc>
            </a:pPr>
            <a:r>
              <a:rPr lang="en-US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Deceased H+ concentration</a:t>
            </a:r>
          </a:p>
          <a:p>
            <a:pPr lvl="2">
              <a:lnSpc>
                <a:spcPct val="80000"/>
              </a:lnSpc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Increased alkalinity </a:t>
            </a:r>
          </a:p>
          <a:p>
            <a:pPr lvl="2">
              <a:lnSpc>
                <a:spcPct val="80000"/>
              </a:lnSpc>
            </a:pPr>
            <a:r>
              <a:rPr lang="en-US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Higher the pH: above 7.45</a:t>
            </a:r>
            <a:endParaRPr lang="en-GB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/>
          </a:bodyPr>
          <a:lstStyle/>
          <a:p>
            <a:r>
              <a:rPr lang="en-US" altLang="en-US" b="1" dirty="0" smtClean="0"/>
              <a:t>Metabolic Acidosis:</a:t>
            </a:r>
            <a:r>
              <a:rPr lang="en-US" altLang="en-US" dirty="0" smtClean="0"/>
              <a:t> bicarbonate is decreased in relation to the amount of acid</a:t>
            </a:r>
            <a:endParaRPr lang="en-US" altLang="en-US" b="1" dirty="0" smtClean="0"/>
          </a:p>
          <a:p>
            <a:r>
              <a:rPr lang="en-US" altLang="en-US" b="1" dirty="0" smtClean="0"/>
              <a:t>Metabolic Alkalosis:</a:t>
            </a:r>
            <a:r>
              <a:rPr lang="en-US" altLang="en-US" dirty="0" smtClean="0"/>
              <a:t> excess of bicarbonate in relation to the amount of hydrogen ion</a:t>
            </a:r>
            <a:endParaRPr lang="en-US" altLang="en-US" b="1" dirty="0" smtClean="0"/>
          </a:p>
          <a:p>
            <a:r>
              <a:rPr lang="en-US" altLang="en-US" b="1" dirty="0" smtClean="0"/>
              <a:t>Respiratory Acidosis:</a:t>
            </a:r>
            <a:r>
              <a:rPr lang="en-US" altLang="en-US" dirty="0" smtClean="0"/>
              <a:t> CO2 is retained, caused by sudden failure of ventilation due to chest trauma, aspiration of foreign body, acute pneumonia, and overdose of narcotics or sedatives</a:t>
            </a:r>
            <a:endParaRPr lang="en-US" altLang="en-US" b="1" dirty="0" smtClean="0"/>
          </a:p>
          <a:p>
            <a:r>
              <a:rPr lang="en-US" altLang="en-US" b="1" dirty="0" smtClean="0"/>
              <a:t>Respiratory Alkalosis:</a:t>
            </a:r>
            <a:r>
              <a:rPr lang="en-US" altLang="en-US" dirty="0" smtClean="0"/>
              <a:t> CO2 is blown off, caused by mechanical ventilation and anxiety with hyperventilation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DISORDER 		INITIAL EVENT 	COMPENSATION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Respiratory acidosis	↑ PaCO2, ↑ or normal 	Kidneys eliminate H+                     			and HCO3 −, ↓ pH	retain HCO3−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Respiratory alkalosis	↓ PaCO2, ↓ or normal	Kidneys conserve H+ 			and HCO3−, ↑ pH	excrete HCO3−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Metabolic acidosis	↓ or normal PaCO2, 	Lungs eliminate CO2, 			↓ HCO3−, ↓ pH		conserve HCO3−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sz="18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80000"/>
              </a:lnSpc>
            </a:pPr>
            <a:r>
              <a:rPr lang="en-US" sz="18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Metabolic alkalosis	↑ or normal PaCO2, 	Lungs ↓ ventilation to↑ 			↑ HCO3−, ↑ pH		PCO2, kidneys 							conserve H+ to 							excrete HCO3</a:t>
            </a:r>
            <a:r>
              <a:rPr lang="en-US" sz="1600" dirty="0" smtClean="0"/>
              <a:t>−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Arterial blood gases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 7.35 - 7.45 </a:t>
            </a:r>
          </a:p>
          <a:p>
            <a:r>
              <a:rPr lang="en-US" dirty="0" smtClean="0"/>
              <a:t>PaCO2 35 - 45 mm Hg</a:t>
            </a:r>
          </a:p>
          <a:p>
            <a:r>
              <a:rPr lang="en-US" dirty="0" smtClean="0"/>
              <a:t>HCO3ˉ 22 - 26 </a:t>
            </a:r>
            <a:r>
              <a:rPr lang="en-US" dirty="0" err="1" smtClean="0"/>
              <a:t>mEq</a:t>
            </a:r>
            <a:r>
              <a:rPr lang="en-US" dirty="0" smtClean="0"/>
              <a:t>/L</a:t>
            </a:r>
          </a:p>
          <a:p>
            <a:r>
              <a:rPr lang="en-US" dirty="0" smtClean="0"/>
              <a:t>PaO2 80 to 100 mm Hg</a:t>
            </a:r>
          </a:p>
          <a:p>
            <a:r>
              <a:rPr lang="en-US" dirty="0" smtClean="0"/>
              <a:t>Oxygen saturation &gt;94%</a:t>
            </a:r>
          </a:p>
          <a:p>
            <a:r>
              <a:rPr lang="en-US" dirty="0" smtClean="0"/>
              <a:t>Base excess/deficit ±2 </a:t>
            </a:r>
            <a:r>
              <a:rPr lang="en-US" dirty="0" err="1" smtClean="0"/>
              <a:t>mEq</a:t>
            </a:r>
            <a:r>
              <a:rPr lang="en-US" dirty="0" smtClean="0"/>
              <a:t>/L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PH:7.30</a:t>
            </a:r>
          </a:p>
          <a:p>
            <a:r>
              <a:rPr lang="en-US" dirty="0" smtClean="0"/>
              <a:t>Paco2: 52</a:t>
            </a:r>
          </a:p>
          <a:p>
            <a:r>
              <a:rPr lang="en-US" dirty="0" smtClean="0"/>
              <a:t>HCO3: 24</a:t>
            </a:r>
          </a:p>
          <a:p>
            <a:endParaRPr lang="en-US" dirty="0" smtClean="0"/>
          </a:p>
          <a:p>
            <a:r>
              <a:rPr lang="en-US" dirty="0" smtClean="0"/>
              <a:t>What is the interpretation?</a:t>
            </a:r>
            <a:endParaRPr lang="en-GB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Respiratory acidosis without compensation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IV solutions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Isotonic solution</a:t>
            </a:r>
          </a:p>
          <a:p>
            <a:pPr>
              <a:buNone/>
            </a:pPr>
            <a:r>
              <a:rPr lang="en-US" dirty="0" smtClean="0"/>
              <a:t>Hypotonic solution</a:t>
            </a:r>
          </a:p>
          <a:p>
            <a:pPr>
              <a:buNone/>
            </a:pPr>
            <a:r>
              <a:rPr lang="en-US" dirty="0" smtClean="0"/>
              <a:t>Hypertonic solution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Isotonic solution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11480" indent="-411480">
              <a:buClr>
                <a:schemeClr val="tx1">
                  <a:shade val="95000"/>
                </a:schemeClr>
              </a:buClr>
              <a:buFont typeface="Wingdings"/>
              <a:buChar char=""/>
              <a:defRPr/>
            </a:pPr>
            <a:r>
              <a:rPr lang="en-US" dirty="0" smtClean="0"/>
              <a:t>A solution that has the same salt concentration as the normal cells of the body and the blood.</a:t>
            </a:r>
          </a:p>
          <a:p>
            <a:pPr marL="411480" indent="-411480">
              <a:buClr>
                <a:schemeClr val="tx1">
                  <a:shade val="95000"/>
                </a:schemeClr>
              </a:buClr>
              <a:buFont typeface="Wingdings"/>
              <a:buChar char=""/>
              <a:defRPr/>
            </a:pPr>
            <a:r>
              <a:rPr lang="en-US" dirty="0" smtClean="0"/>
              <a:t>Examples:</a:t>
            </a:r>
          </a:p>
          <a:p>
            <a:pPr marL="41148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dirty="0" smtClean="0"/>
              <a:t>1- 0.9% </a:t>
            </a:r>
            <a:r>
              <a:rPr lang="en-US" dirty="0" err="1" smtClean="0"/>
              <a:t>NaCl</a:t>
            </a:r>
            <a:r>
              <a:rPr lang="en-US" dirty="0" smtClean="0"/>
              <a:t> .</a:t>
            </a:r>
          </a:p>
          <a:p>
            <a:pPr marL="41148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dirty="0" smtClean="0"/>
              <a:t>2- Ringer Lactate .</a:t>
            </a:r>
          </a:p>
          <a:p>
            <a:pPr marL="41148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dirty="0" smtClean="0"/>
              <a:t>3- Blood Component .</a:t>
            </a:r>
          </a:p>
          <a:p>
            <a:pPr marL="41148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dirty="0" smtClean="0"/>
              <a:t>4- D5W.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Hypotonic solution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dirty="0" smtClean="0"/>
              <a:t>A solution with a lower salts concentration than in normal cells of the body and the blood.</a:t>
            </a:r>
          </a:p>
          <a:p>
            <a:pPr marL="411480" indent="-411480">
              <a:buClr>
                <a:schemeClr val="tx1">
                  <a:shade val="95000"/>
                </a:schemeClr>
              </a:buClr>
              <a:buFont typeface="Wingdings"/>
              <a:buChar char=""/>
              <a:defRPr/>
            </a:pPr>
            <a:r>
              <a:rPr lang="en-US" dirty="0" err="1" smtClean="0"/>
              <a:t>EXamples</a:t>
            </a:r>
            <a:r>
              <a:rPr lang="en-US" dirty="0" smtClean="0"/>
              <a:t>:</a:t>
            </a:r>
          </a:p>
          <a:p>
            <a:pPr marL="41148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dirty="0" smtClean="0"/>
              <a:t>1-0.45%  </a:t>
            </a:r>
            <a:r>
              <a:rPr lang="en-US" dirty="0" err="1" smtClean="0"/>
              <a:t>NaCl</a:t>
            </a:r>
            <a:r>
              <a:rPr lang="en-US" dirty="0" smtClean="0"/>
              <a:t> .</a:t>
            </a:r>
          </a:p>
          <a:p>
            <a:pPr marL="41148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dirty="0" smtClean="0"/>
              <a:t>2- 0.33% </a:t>
            </a:r>
            <a:r>
              <a:rPr lang="en-US" dirty="0" err="1" smtClean="0"/>
              <a:t>NaCl</a:t>
            </a:r>
            <a:r>
              <a:rPr lang="en-US" dirty="0" smtClean="0"/>
              <a:t> .</a:t>
            </a:r>
            <a:endParaRPr lang="ar-SA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Hypertonic solution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>
            <a:normAutofit fontScale="92500"/>
          </a:bodyPr>
          <a:lstStyle/>
          <a:p>
            <a:pPr marL="54864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dirty="0" smtClean="0"/>
              <a:t>A solution with a higher salts  concentration than in normal cells of the body and the blood.</a:t>
            </a:r>
          </a:p>
          <a:p>
            <a:pPr marL="411480" indent="-411480">
              <a:buClr>
                <a:schemeClr val="tx1">
                  <a:shade val="95000"/>
                </a:schemeClr>
              </a:buClr>
              <a:buFont typeface="Wingdings"/>
              <a:buChar char=""/>
              <a:defRPr/>
            </a:pPr>
            <a:r>
              <a:rPr lang="en-US" dirty="0" smtClean="0"/>
              <a:t>Examples:</a:t>
            </a:r>
          </a:p>
          <a:p>
            <a:pPr marL="41148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dirty="0" smtClean="0"/>
              <a:t>1- D5W in normal </a:t>
            </a:r>
          </a:p>
          <a:p>
            <a:pPr marL="41148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dirty="0" smtClean="0"/>
              <a:t>Saline solution .</a:t>
            </a:r>
          </a:p>
          <a:p>
            <a:pPr marL="41148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dirty="0" smtClean="0"/>
              <a:t>2-D5W  in half normal </a:t>
            </a:r>
          </a:p>
          <a:p>
            <a:pPr marL="41148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dirty="0" smtClean="0"/>
              <a:t>Saline .</a:t>
            </a:r>
          </a:p>
          <a:p>
            <a:pPr marL="411480" indent="-411480">
              <a:buClr>
                <a:schemeClr val="tx1">
                  <a:shade val="95000"/>
                </a:schemeClr>
              </a:buClr>
              <a:buNone/>
              <a:defRPr/>
            </a:pPr>
            <a:r>
              <a:rPr lang="en-US" dirty="0" smtClean="0"/>
              <a:t>3- D10W.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/>
              <a:t>Categories of intravenous solutions according to their purpose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4000" b="1" dirty="0" smtClean="0"/>
              <a:t>Nutrient solutions.</a:t>
            </a:r>
            <a:endParaRPr lang="en-GB" sz="4000" dirty="0" smtClean="0"/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sz="4000" b="1" dirty="0" smtClean="0"/>
              <a:t>Electrolyte solutions.    </a:t>
            </a:r>
            <a:r>
              <a:rPr lang="en-GB" sz="4000" dirty="0" smtClean="0"/>
              <a:t> </a:t>
            </a:r>
          </a:p>
          <a:p>
            <a:pPr marL="548640" indent="-411480"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GB" sz="4000" b="1" dirty="0" smtClean="0"/>
              <a:t>Volume expanders.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Nutrient solution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48640" indent="-411480">
              <a:lnSpc>
                <a:spcPct val="80000"/>
              </a:lnSpc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GB" dirty="0" smtClean="0"/>
              <a:t>It contain some form of carbohydrate and water.</a:t>
            </a:r>
          </a:p>
          <a:p>
            <a:pPr marL="548640" indent="-411480">
              <a:lnSpc>
                <a:spcPct val="80000"/>
              </a:lnSpc>
              <a:buClr>
                <a:schemeClr val="tx1">
                  <a:shade val="95000"/>
                </a:schemeClr>
              </a:buClr>
              <a:buNone/>
              <a:defRPr/>
            </a:pPr>
            <a:endParaRPr lang="en-GB" dirty="0" smtClean="0"/>
          </a:p>
          <a:p>
            <a:pPr marL="548640" indent="-411480">
              <a:lnSpc>
                <a:spcPct val="80000"/>
              </a:lnSpc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GB" dirty="0" smtClean="0"/>
              <a:t>Water is supplied for fluid requirements and carbohydrate for calories and energy. </a:t>
            </a:r>
          </a:p>
          <a:p>
            <a:pPr marL="548640" indent="-411480">
              <a:lnSpc>
                <a:spcPct val="80000"/>
              </a:lnSpc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GB" dirty="0" smtClean="0"/>
          </a:p>
          <a:p>
            <a:pPr marL="548640" indent="-411480">
              <a:lnSpc>
                <a:spcPct val="80000"/>
              </a:lnSpc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GB" dirty="0" smtClean="0"/>
              <a:t>They are useful in preventing dehydration and ketosis but do not provide sufficient calories to promote wound healing, weight gain, or normal growth of children.</a:t>
            </a:r>
          </a:p>
          <a:p>
            <a:pPr marL="548640" indent="-411480">
              <a:lnSpc>
                <a:spcPct val="80000"/>
              </a:lnSpc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GB" dirty="0" smtClean="0"/>
          </a:p>
          <a:p>
            <a:pPr marL="548640" indent="-411480">
              <a:lnSpc>
                <a:spcPct val="80000"/>
              </a:lnSpc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GB" dirty="0" smtClean="0"/>
              <a:t>Common nutrient solutions are D5W and dextrose in half-strength saline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1315</Words>
  <Application>Microsoft Office PowerPoint</Application>
  <PresentationFormat>On-screen Show (4:3)</PresentationFormat>
  <Paragraphs>213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Parental Fluids Therapy</vt:lpstr>
      <vt:lpstr>Indication of Parental fluid therapy </vt:lpstr>
      <vt:lpstr>Slide 3</vt:lpstr>
      <vt:lpstr>Types of IV solutions</vt:lpstr>
      <vt:lpstr>Isotonic solution</vt:lpstr>
      <vt:lpstr>Hypotonic solution</vt:lpstr>
      <vt:lpstr>Hypertonic solution</vt:lpstr>
      <vt:lpstr>Categories of intravenous solutions according to their purpose</vt:lpstr>
      <vt:lpstr>Nutrient solution</vt:lpstr>
      <vt:lpstr>Electrolyte solutions  (Crystalloid)</vt:lpstr>
      <vt:lpstr>Volume expanders (Colloid)</vt:lpstr>
      <vt:lpstr>Administering IV Fluids</vt:lpstr>
      <vt:lpstr> Consideration during selecting venipuncture site </vt:lpstr>
      <vt:lpstr>Equipment of parenteral therapy</vt:lpstr>
      <vt:lpstr>Slide 15</vt:lpstr>
      <vt:lpstr>Nursing management of the patient receiving IV Therapy</vt:lpstr>
      <vt:lpstr>Nursing management: continue</vt:lpstr>
      <vt:lpstr>Slide 18</vt:lpstr>
      <vt:lpstr>Nursing diagnosis</vt:lpstr>
      <vt:lpstr>Planning</vt:lpstr>
      <vt:lpstr>Implementation</vt:lpstr>
      <vt:lpstr>Slide 22</vt:lpstr>
      <vt:lpstr>Slide 23</vt:lpstr>
      <vt:lpstr>Slide 24</vt:lpstr>
      <vt:lpstr>Slide 25</vt:lpstr>
      <vt:lpstr>Recording and reporting</vt:lpstr>
      <vt:lpstr>Slide 27</vt:lpstr>
      <vt:lpstr>Evaluation</vt:lpstr>
      <vt:lpstr>Complications of IV therapy</vt:lpstr>
      <vt:lpstr>Acid Base disturbance</vt:lpstr>
      <vt:lpstr>Slide 31</vt:lpstr>
      <vt:lpstr>Acid base disturbance</vt:lpstr>
      <vt:lpstr>Slide 33</vt:lpstr>
      <vt:lpstr>Slide 34</vt:lpstr>
      <vt:lpstr>Arterial blood gases analysis</vt:lpstr>
      <vt:lpstr>Example</vt:lpstr>
      <vt:lpstr>Answer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Parental Fluids Therapy</dc:title>
  <dc:creator/>
  <cp:lastModifiedBy>willson</cp:lastModifiedBy>
  <cp:revision>46</cp:revision>
  <dcterms:created xsi:type="dcterms:W3CDTF">2006-08-16T00:00:00Z</dcterms:created>
  <dcterms:modified xsi:type="dcterms:W3CDTF">2015-10-21T12:02:10Z</dcterms:modified>
</cp:coreProperties>
</file>